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ED613-1274-4FF5-926C-8A1868247BD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07822-F4A3-4047-AECF-F08CF039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9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FA009-526E-4715-9EC6-1027CBD5A3E7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93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CDA62-4B3D-48F0-9BB6-1B6575B80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7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9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3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1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6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3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98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8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A23D5-67FC-4BB0-891A-2DD1AEEA8CE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06892-5657-4280-A138-2B969A9D8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4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954778"/>
            <a:ext cx="2436876" cy="82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76200"/>
            <a:ext cx="9144000" cy="2086304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Why correct ID is essential for control recommendations</a:t>
            </a:r>
            <a:endParaRPr lang="en-US" altLang="en-US" sz="3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310352"/>
            <a:ext cx="8534400" cy="14714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Robert C. Kemerait Jr., PhD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Professor and Extension Specialist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Department of Plant Pathology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University of Georgia CAES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Follow on Twitter “bob </a:t>
            </a:r>
            <a:r>
              <a:rPr lang="en-US" altLang="en-US" sz="1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kemerait</a:t>
            </a:r>
            <a:r>
              <a:rPr lang="en-US" alt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05" y="5257801"/>
            <a:ext cx="1939156" cy="68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77924" y="1905000"/>
            <a:ext cx="8761476" cy="2971800"/>
            <a:chOff x="153924" y="2209800"/>
            <a:chExt cx="8761476" cy="2971800"/>
          </a:xfrm>
        </p:grpSpPr>
        <p:pic>
          <p:nvPicPr>
            <p:cNvPr id="231431" name="Picture 7" descr="https://scontent-a-ord.xx.fbcdn.net/hphotos-frc3/1377257_10201501976207278_22289305_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084" y="2209800"/>
              <a:ext cx="2196916" cy="294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43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124" y="2209800"/>
              <a:ext cx="2208276" cy="2944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61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209800"/>
              <a:ext cx="2209800" cy="2942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614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24" y="2237232"/>
              <a:ext cx="2208276" cy="2944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4615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10900" r="25833" b="12016"/>
          <a:stretch/>
        </p:blipFill>
        <p:spPr bwMode="auto">
          <a:xfrm>
            <a:off x="8641712" y="5184828"/>
            <a:ext cx="1569089" cy="167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5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0099"/>
                </a:solidFill>
              </a:rPr>
              <a:t>“False white mold” vs White Mold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65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51863"/>
            <a:ext cx="4038600" cy="302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159" y="1600201"/>
            <a:ext cx="203668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7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6629400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000099"/>
                </a:solidFill>
                <a:latin typeface="Comic Sans MS" pitchFamily="66" charset="0"/>
              </a:rPr>
              <a:t>Foliar Diseases of Cotton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219200"/>
            <a:ext cx="4800600" cy="5486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800"/>
              <a:t>Typically considered “incidental” for cotton production in Georgia.</a:t>
            </a:r>
          </a:p>
          <a:p>
            <a:pPr eaLnBrk="1" hangingPunct="1">
              <a:lnSpc>
                <a:spcPct val="80000"/>
              </a:lnSpc>
              <a:buClr>
                <a:srgbClr val="000066"/>
              </a:buClr>
            </a:pPr>
            <a:endParaRPr lang="en-US" sz="1800"/>
          </a:p>
          <a:p>
            <a:pPr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800"/>
              <a:t>Various causes-</a:t>
            </a:r>
          </a:p>
          <a:p>
            <a:pPr lvl="1"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600"/>
              <a:t>E.g. </a:t>
            </a:r>
            <a:r>
              <a:rPr lang="en-US" sz="1600" i="1"/>
              <a:t>Cercospora</a:t>
            </a:r>
            <a:r>
              <a:rPr lang="en-US" sz="1600"/>
              <a:t>, </a:t>
            </a:r>
            <a:r>
              <a:rPr lang="en-US" sz="1600" i="1"/>
              <a:t>Stemphylium</a:t>
            </a:r>
            <a:r>
              <a:rPr lang="en-US" sz="1600"/>
              <a:t>, </a:t>
            </a:r>
            <a:r>
              <a:rPr lang="en-US" sz="1600" i="1"/>
              <a:t>Alternaria</a:t>
            </a:r>
          </a:p>
          <a:p>
            <a:pPr lvl="1"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600">
                <a:solidFill>
                  <a:srgbClr val="FF0000"/>
                </a:solidFill>
              </a:rPr>
              <a:t>Stemphylium leaf spot tied to nutrient deficiencies?</a:t>
            </a:r>
            <a:r>
              <a:rPr lang="en-US" sz="1600"/>
              <a:t> </a:t>
            </a:r>
          </a:p>
          <a:p>
            <a:pPr eaLnBrk="1" hangingPunct="1">
              <a:lnSpc>
                <a:spcPct val="80000"/>
              </a:lnSpc>
              <a:buClr>
                <a:srgbClr val="000066"/>
              </a:buClr>
            </a:pPr>
            <a:endParaRPr lang="en-US" sz="1800"/>
          </a:p>
          <a:p>
            <a:pPr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800"/>
              <a:t>Wet weather blight (Ascochyta blight)</a:t>
            </a:r>
          </a:p>
          <a:p>
            <a:pPr lvl="1"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600" i="1"/>
              <a:t>Phoma</a:t>
            </a:r>
          </a:p>
          <a:p>
            <a:pPr lvl="1"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600"/>
              <a:t>Typically seen on younger plants</a:t>
            </a:r>
          </a:p>
          <a:p>
            <a:pPr lvl="1"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600"/>
              <a:t>Can occur later in season on foliage, bolls, bracts</a:t>
            </a:r>
          </a:p>
          <a:p>
            <a:pPr eaLnBrk="1" hangingPunct="1">
              <a:lnSpc>
                <a:spcPct val="80000"/>
              </a:lnSpc>
              <a:buClr>
                <a:srgbClr val="000066"/>
              </a:buClr>
            </a:pPr>
            <a:endParaRPr lang="en-US" sz="1800"/>
          </a:p>
          <a:p>
            <a:pPr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800"/>
              <a:t>Aereolate mildew</a:t>
            </a:r>
          </a:p>
          <a:p>
            <a:pPr lvl="1"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600" i="1"/>
              <a:t>Ramularia</a:t>
            </a:r>
          </a:p>
          <a:p>
            <a:pPr lvl="1"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600"/>
              <a:t>Sporadic occurrence</a:t>
            </a:r>
          </a:p>
          <a:p>
            <a:pPr eaLnBrk="1" hangingPunct="1">
              <a:lnSpc>
                <a:spcPct val="80000"/>
              </a:lnSpc>
              <a:buClr>
                <a:srgbClr val="000066"/>
              </a:buClr>
            </a:pPr>
            <a:endParaRPr lang="en-US" sz="1800"/>
          </a:p>
          <a:p>
            <a:pPr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800"/>
              <a:t>Boll Rots</a:t>
            </a:r>
          </a:p>
          <a:p>
            <a:pPr lvl="1"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600"/>
              <a:t>Typical boll rot</a:t>
            </a:r>
          </a:p>
          <a:p>
            <a:pPr lvl="1" eaLnBrk="1" hangingPunct="1">
              <a:lnSpc>
                <a:spcPct val="80000"/>
              </a:lnSpc>
              <a:buClr>
                <a:srgbClr val="000066"/>
              </a:buClr>
            </a:pPr>
            <a:r>
              <a:rPr lang="en-US" sz="1600"/>
              <a:t>“Hardlock”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endParaRPr lang="en-US" sz="1800"/>
          </a:p>
        </p:txBody>
      </p:sp>
      <p:pic>
        <p:nvPicPr>
          <p:cNvPr id="24580" name="Picture 12" descr="DSCN516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134350" y="152400"/>
            <a:ext cx="2381250" cy="1785938"/>
          </a:xfrm>
          <a:noFill/>
          <a:ln w="19050">
            <a:solidFill>
              <a:srgbClr val="FFCC00"/>
            </a:solidFill>
          </a:ln>
        </p:spPr>
      </p:pic>
      <p:pic>
        <p:nvPicPr>
          <p:cNvPr id="24581" name="Picture 13" descr="Headline Doyle Aschochyta 032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4316414"/>
            <a:ext cx="2819400" cy="2389187"/>
          </a:xfrm>
          <a:noFill/>
        </p:spPr>
      </p:pic>
      <p:sp>
        <p:nvSpPr>
          <p:cNvPr id="24582" name="Text Box 14"/>
          <p:cNvSpPr txBox="1">
            <a:spLocks noChangeArrowheads="1"/>
          </p:cNvSpPr>
          <p:nvPr/>
        </p:nvSpPr>
        <p:spPr bwMode="auto">
          <a:xfrm>
            <a:off x="7883526" y="3429001"/>
            <a:ext cx="20801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33CC"/>
                </a:solidFill>
              </a:rPr>
              <a:t>Ascochyta wet weather blight</a:t>
            </a:r>
          </a:p>
        </p:txBody>
      </p:sp>
      <p:sp>
        <p:nvSpPr>
          <p:cNvPr id="24583" name="Text Box 15"/>
          <p:cNvSpPr txBox="1">
            <a:spLocks noChangeArrowheads="1"/>
          </p:cNvSpPr>
          <p:nvPr/>
        </p:nvSpPr>
        <p:spPr bwMode="auto">
          <a:xfrm>
            <a:off x="4706938" y="4343401"/>
            <a:ext cx="25385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00"/>
                </a:solidFill>
              </a:rPr>
              <a:t>Aereolate mildew, Appling Trial 2007</a:t>
            </a:r>
          </a:p>
        </p:txBody>
      </p:sp>
      <p:pic>
        <p:nvPicPr>
          <p:cNvPr id="24584" name="Picture 16" descr="wet weather blight 04250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150" y="1600200"/>
            <a:ext cx="2381250" cy="1785938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4585" name="Picture 17" descr="Leaf spot 081805d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3886201"/>
            <a:ext cx="2306638" cy="17303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0368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What is it?  Does it matter?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65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9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99"/>
                </a:solidFill>
              </a:rPr>
              <a:t>Despair in Identifying Cotton Diseases..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219200"/>
            <a:ext cx="55626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33CC"/>
              </a:buClr>
            </a:pPr>
            <a:r>
              <a:rPr lang="en-US" sz="2400"/>
              <a:t>“Bob, it is sometimes difficult to make heads-or-tails from University data because you all don’t report the pathogen..” </a:t>
            </a:r>
            <a:r>
              <a:rPr lang="en-US" sz="2400">
                <a:solidFill>
                  <a:srgbClr val="0033CC"/>
                </a:solidFill>
              </a:rPr>
              <a:t>Industry Cooperator</a:t>
            </a:r>
          </a:p>
          <a:p>
            <a:pPr eaLnBrk="1" hangingPunct="1">
              <a:lnSpc>
                <a:spcPct val="90000"/>
              </a:lnSpc>
              <a:buClr>
                <a:srgbClr val="0033CC"/>
              </a:buClr>
            </a:pPr>
            <a:endParaRPr lang="en-US" sz="2400">
              <a:solidFill>
                <a:srgbClr val="0033CC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33CC"/>
              </a:buClr>
            </a:pPr>
            <a:r>
              <a:rPr lang="en-US" sz="2400"/>
              <a:t>Identification of rots and hardlock</a:t>
            </a:r>
          </a:p>
          <a:p>
            <a:pPr lvl="1" eaLnBrk="1" hangingPunct="1">
              <a:lnSpc>
                <a:spcPct val="90000"/>
              </a:lnSpc>
              <a:buClr>
                <a:srgbClr val="0033CC"/>
              </a:buClr>
            </a:pPr>
            <a:r>
              <a:rPr lang="en-US" sz="2000"/>
              <a:t>Opportunistic fungi</a:t>
            </a:r>
          </a:p>
          <a:p>
            <a:pPr lvl="1" eaLnBrk="1" hangingPunct="1">
              <a:lnSpc>
                <a:spcPct val="90000"/>
              </a:lnSpc>
              <a:buClr>
                <a:srgbClr val="0033CC"/>
              </a:buClr>
            </a:pPr>
            <a:r>
              <a:rPr lang="en-US" sz="2000"/>
              <a:t>Stink bug, hardlock, Fusarium hardlock</a:t>
            </a:r>
          </a:p>
          <a:p>
            <a:pPr eaLnBrk="1" hangingPunct="1">
              <a:lnSpc>
                <a:spcPct val="90000"/>
              </a:lnSpc>
              <a:buClr>
                <a:srgbClr val="0033CC"/>
              </a:buClr>
            </a:pPr>
            <a:endParaRPr lang="en-US" sz="2400"/>
          </a:p>
          <a:p>
            <a:pPr eaLnBrk="1" hangingPunct="1">
              <a:lnSpc>
                <a:spcPct val="90000"/>
              </a:lnSpc>
              <a:buClr>
                <a:srgbClr val="0033CC"/>
              </a:buClr>
            </a:pPr>
            <a:r>
              <a:rPr lang="en-US" sz="2400"/>
              <a:t>Leaf spots</a:t>
            </a:r>
          </a:p>
          <a:p>
            <a:pPr lvl="1" eaLnBrk="1" hangingPunct="1">
              <a:lnSpc>
                <a:spcPct val="90000"/>
              </a:lnSpc>
              <a:buClr>
                <a:srgbClr val="0033CC"/>
              </a:buClr>
            </a:pPr>
            <a:r>
              <a:rPr lang="en-US" sz="2000"/>
              <a:t>Often sporulating poorly</a:t>
            </a:r>
          </a:p>
          <a:p>
            <a:pPr lvl="1" eaLnBrk="1" hangingPunct="1">
              <a:lnSpc>
                <a:spcPct val="90000"/>
              </a:lnSpc>
              <a:buClr>
                <a:srgbClr val="0033CC"/>
              </a:buClr>
            </a:pPr>
            <a:r>
              <a:rPr lang="en-US" sz="2000"/>
              <a:t>May have a mix of pathogens/opportunists</a:t>
            </a:r>
          </a:p>
          <a:p>
            <a:pPr lvl="1" eaLnBrk="1" hangingPunct="1">
              <a:lnSpc>
                <a:spcPct val="90000"/>
              </a:lnSpc>
              <a:buClr>
                <a:srgbClr val="0033CC"/>
              </a:buClr>
            </a:pPr>
            <a:r>
              <a:rPr lang="en-US" sz="2000" b="1">
                <a:solidFill>
                  <a:srgbClr val="FF0000"/>
                </a:solidFill>
              </a:rPr>
              <a:t>One spot may look like any other spot</a:t>
            </a:r>
          </a:p>
        </p:txBody>
      </p:sp>
      <p:pic>
        <p:nvPicPr>
          <p:cNvPr id="27652" name="Picture 9" descr="DSC001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17911"/>
          <a:stretch>
            <a:fillRect/>
          </a:stretch>
        </p:blipFill>
        <p:spPr>
          <a:xfrm>
            <a:off x="7448550" y="1547814"/>
            <a:ext cx="2914650" cy="2185987"/>
          </a:xfrm>
          <a:noFill/>
        </p:spPr>
      </p:pic>
      <p:pic>
        <p:nvPicPr>
          <p:cNvPr id="27653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827964" y="4289426"/>
            <a:ext cx="2230437" cy="2187575"/>
          </a:xfrm>
          <a:noFill/>
          <a:ln w="381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05135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99"/>
                </a:solidFill>
              </a:rPr>
              <a:t>Target </a:t>
            </a:r>
            <a:r>
              <a:rPr lang="en-US" sz="4000" dirty="0">
                <a:solidFill>
                  <a:srgbClr val="000099"/>
                </a:solidFill>
              </a:rPr>
              <a:t>Spot on Cotton</a:t>
            </a:r>
            <a:br>
              <a:rPr lang="en-US" sz="4000" dirty="0">
                <a:solidFill>
                  <a:srgbClr val="000099"/>
                </a:solidFill>
              </a:rPr>
            </a:br>
            <a:r>
              <a:rPr lang="en-US" sz="4000" dirty="0">
                <a:solidFill>
                  <a:srgbClr val="000099"/>
                </a:solidFill>
              </a:rPr>
              <a:t> </a:t>
            </a:r>
            <a:r>
              <a:rPr lang="en-US" sz="3200" dirty="0"/>
              <a:t>Colquitt County 2009</a:t>
            </a:r>
          </a:p>
        </p:txBody>
      </p:sp>
      <p:pic>
        <p:nvPicPr>
          <p:cNvPr id="5124" name="Picture 4" descr="DSC0407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4126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solidFill>
                  <a:srgbClr val="000099"/>
                </a:solidFill>
              </a:rPr>
              <a:t>Stemphylium Leaf Spot on Cotton</a:t>
            </a:r>
            <a:r>
              <a:rPr lang="en-US" sz="4000">
                <a:solidFill>
                  <a:srgbClr val="000099"/>
                </a:solidFill>
              </a:rPr>
              <a:t/>
            </a:r>
            <a:br>
              <a:rPr lang="en-US" sz="4000">
                <a:solidFill>
                  <a:srgbClr val="000099"/>
                </a:solidFill>
              </a:rPr>
            </a:br>
            <a:r>
              <a:rPr lang="en-US" sz="2800"/>
              <a:t>(from Attapulgus)</a:t>
            </a:r>
            <a:endParaRPr lang="en-US" sz="4000">
              <a:solidFill>
                <a:srgbClr val="000099"/>
              </a:solidFill>
            </a:endParaRPr>
          </a:p>
        </p:txBody>
      </p:sp>
      <p:pic>
        <p:nvPicPr>
          <p:cNvPr id="28675" name="Picture 3" descr="2009 cotton stemphylium leaf spo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0875" y="1600201"/>
            <a:ext cx="581025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8904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Stemphylium leaf spot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5" name="Picture 20" descr="Headline Doyle Aschochyta 020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752600"/>
            <a:ext cx="4038600" cy="3707706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6" name="Picture 7" descr="DSC0408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5686" y="2971800"/>
            <a:ext cx="477293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134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Comic Sans MS" pitchFamily="66" charset="0"/>
              </a:rPr>
              <a:t>Two applications of Headline (6 fl oz/A) and</a:t>
            </a:r>
            <a:br>
              <a:rPr lang="en-US" sz="3600" dirty="0">
                <a:solidFill>
                  <a:srgbClr val="0000CC"/>
                </a:solidFill>
                <a:latin typeface="Comic Sans MS" pitchFamily="66" charset="0"/>
              </a:rPr>
            </a:br>
            <a:r>
              <a:rPr lang="en-US" sz="3600" dirty="0">
                <a:solidFill>
                  <a:srgbClr val="0000CC"/>
                </a:solidFill>
                <a:latin typeface="Comic Sans MS" pitchFamily="66" charset="0"/>
              </a:rPr>
              <a:t>0 lb/A vs 180 lb/A potassium</a:t>
            </a:r>
            <a:endParaRPr lang="en-US" sz="36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9" name="Content Placeholder 8" descr="Two fungicide no po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111237"/>
            <a:ext cx="4038600" cy="3503888"/>
          </a:xfrm>
        </p:spPr>
      </p:pic>
      <p:pic>
        <p:nvPicPr>
          <p:cNvPr id="10" name="Content Placeholder 9" descr="Two fungicide 180 pot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1840549"/>
            <a:ext cx="4038600" cy="4045264"/>
          </a:xfrm>
        </p:spPr>
      </p:pic>
      <p:sp>
        <p:nvSpPr>
          <p:cNvPr id="11" name="TextBox 10"/>
          <p:cNvSpPr txBox="1"/>
          <p:nvPr/>
        </p:nvSpPr>
        <p:spPr>
          <a:xfrm>
            <a:off x="3733801" y="6019801"/>
            <a:ext cx="484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</a:rPr>
              <a:t>Stemphylium</a:t>
            </a:r>
            <a:r>
              <a:rPr lang="en-US" sz="3200" dirty="0">
                <a:solidFill>
                  <a:prstClr val="black"/>
                </a:solidFill>
              </a:rPr>
              <a:t> leaf spot 2010</a:t>
            </a:r>
          </a:p>
        </p:txBody>
      </p:sp>
    </p:spTree>
    <p:extLst>
      <p:ext uri="{BB962C8B-B14F-4D97-AF65-F5344CB8AC3E}">
        <p14:creationId xmlns:p14="http://schemas.microsoft.com/office/powerpoint/2010/main" val="2919017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0099"/>
                </a:solidFill>
              </a:rPr>
              <a:t>Stemphylium Leaf Spot on Cotton</a:t>
            </a:r>
            <a:br>
              <a:rPr lang="en-US" sz="4000">
                <a:solidFill>
                  <a:srgbClr val="000099"/>
                </a:solidFill>
              </a:rPr>
            </a:br>
            <a:r>
              <a:rPr lang="en-US" sz="4000">
                <a:solidFill>
                  <a:srgbClr val="000099"/>
                </a:solidFill>
              </a:rPr>
              <a:t> </a:t>
            </a:r>
            <a:r>
              <a:rPr lang="en-US" sz="3200"/>
              <a:t>Seminole County 2009</a:t>
            </a:r>
          </a:p>
        </p:txBody>
      </p:sp>
      <p:pic>
        <p:nvPicPr>
          <p:cNvPr id="7172" name="Picture 4" descr="2009 cotton stemphyllium[5] semino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  <a:ln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613525" y="6284913"/>
            <a:ext cx="1624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Rome Ethredge</a:t>
            </a:r>
          </a:p>
        </p:txBody>
      </p:sp>
    </p:spTree>
    <p:extLst>
      <p:ext uri="{BB962C8B-B14F-4D97-AF65-F5344CB8AC3E}">
        <p14:creationId xmlns:p14="http://schemas.microsoft.com/office/powerpoint/2010/main" val="13499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0099"/>
                </a:solidFill>
              </a:rPr>
              <a:t>Stemphylium Leaf Spot on Cotton</a:t>
            </a:r>
            <a:br>
              <a:rPr lang="en-US" sz="4000">
                <a:solidFill>
                  <a:srgbClr val="000099"/>
                </a:solidFill>
              </a:rPr>
            </a:br>
            <a:r>
              <a:rPr lang="en-US" sz="4000">
                <a:solidFill>
                  <a:srgbClr val="000099"/>
                </a:solidFill>
              </a:rPr>
              <a:t> </a:t>
            </a:r>
            <a:r>
              <a:rPr lang="en-US" sz="3200"/>
              <a:t>Seminole County 2009</a:t>
            </a:r>
          </a:p>
        </p:txBody>
      </p:sp>
      <p:pic>
        <p:nvPicPr>
          <p:cNvPr id="8196" name="Picture 4" descr="2009 cotton stemphyllium[1] semino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  <a:ln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375525" y="6284913"/>
            <a:ext cx="1624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Rome Ethredge</a:t>
            </a:r>
          </a:p>
        </p:txBody>
      </p:sp>
    </p:spTree>
    <p:extLst>
      <p:ext uri="{BB962C8B-B14F-4D97-AF65-F5344CB8AC3E}">
        <p14:creationId xmlns:p14="http://schemas.microsoft.com/office/powerpoint/2010/main" val="207049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</a:rPr>
              <a:t>Why correct ID is essential for control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Incorrect ID costs a grower time.</a:t>
            </a:r>
          </a:p>
          <a:p>
            <a:pPr>
              <a:buClr>
                <a:srgbClr val="000099"/>
              </a:buClr>
            </a:pPr>
            <a:endParaRPr lang="en-US" sz="1200" dirty="0"/>
          </a:p>
          <a:p>
            <a:pPr>
              <a:buClr>
                <a:srgbClr val="000099"/>
              </a:buClr>
            </a:pPr>
            <a:r>
              <a:rPr lang="en-US" dirty="0"/>
              <a:t>Incorrect ID costs a grower </a:t>
            </a:r>
            <a:r>
              <a:rPr lang="en-US" dirty="0" smtClean="0"/>
              <a:t>money.</a:t>
            </a:r>
          </a:p>
          <a:p>
            <a:pPr>
              <a:buClr>
                <a:srgbClr val="000099"/>
              </a:buClr>
            </a:pPr>
            <a:endParaRPr lang="en-US" sz="1200" dirty="0"/>
          </a:p>
          <a:p>
            <a:pPr>
              <a:buClr>
                <a:srgbClr val="000099"/>
              </a:buClr>
            </a:pPr>
            <a:r>
              <a:rPr lang="en-US" dirty="0"/>
              <a:t>Incorrect ID costs a grower </a:t>
            </a:r>
            <a:r>
              <a:rPr lang="en-US" dirty="0" smtClean="0"/>
              <a:t>yield and profit.</a:t>
            </a:r>
          </a:p>
          <a:p>
            <a:pPr>
              <a:buClr>
                <a:srgbClr val="000099"/>
              </a:buClr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dirty="0"/>
              <a:t>Incorrect ID </a:t>
            </a:r>
            <a:r>
              <a:rPr lang="en-US" dirty="0" smtClean="0"/>
              <a:t>affects trust a grower has for Extension.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8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solidFill>
                  <a:srgbClr val="000099"/>
                </a:solidFill>
              </a:rPr>
              <a:t>Corynespora</a:t>
            </a:r>
            <a:r>
              <a:rPr lang="en-US" sz="4000" dirty="0">
                <a:solidFill>
                  <a:srgbClr val="000099"/>
                </a:solidFill>
              </a:rPr>
              <a:t> </a:t>
            </a:r>
            <a:r>
              <a:rPr lang="en-US" sz="4000" dirty="0" err="1">
                <a:solidFill>
                  <a:srgbClr val="000099"/>
                </a:solidFill>
              </a:rPr>
              <a:t>cassiicola</a:t>
            </a:r>
            <a:r>
              <a:rPr lang="en-US" sz="4000" dirty="0">
                <a:solidFill>
                  <a:srgbClr val="000099"/>
                </a:solidFill>
              </a:rPr>
              <a:t/>
            </a:r>
            <a:br>
              <a:rPr lang="en-US" sz="4000" dirty="0">
                <a:solidFill>
                  <a:srgbClr val="000099"/>
                </a:solidFill>
              </a:rPr>
            </a:br>
            <a:r>
              <a:rPr lang="en-US" sz="4000" dirty="0">
                <a:solidFill>
                  <a:srgbClr val="000099"/>
                </a:solidFill>
              </a:rPr>
              <a:t> </a:t>
            </a:r>
            <a:r>
              <a:rPr lang="en-US" sz="3200" dirty="0"/>
              <a:t>Colquitt County 2009</a:t>
            </a:r>
          </a:p>
        </p:txBody>
      </p:sp>
      <p:pic>
        <p:nvPicPr>
          <p:cNvPr id="2054" name="Picture 6" descr="2009 Sept 4 Cotton Corynespora Gro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23162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solidFill>
                  <a:srgbClr val="000099"/>
                </a:solidFill>
              </a:rPr>
              <a:t>Corynespora</a:t>
            </a:r>
            <a:r>
              <a:rPr lang="en-US" sz="4000" dirty="0">
                <a:solidFill>
                  <a:srgbClr val="000099"/>
                </a:solidFill>
              </a:rPr>
              <a:t> </a:t>
            </a:r>
            <a:r>
              <a:rPr lang="en-US" sz="4000" dirty="0" err="1">
                <a:solidFill>
                  <a:srgbClr val="000099"/>
                </a:solidFill>
              </a:rPr>
              <a:t>cassiicola</a:t>
            </a:r>
            <a:r>
              <a:rPr lang="en-US" sz="3200" dirty="0">
                <a:solidFill>
                  <a:srgbClr val="000099"/>
                </a:solidFill>
              </a:rPr>
              <a:t/>
            </a:r>
            <a:br>
              <a:rPr lang="en-US" sz="3200" dirty="0">
                <a:solidFill>
                  <a:srgbClr val="000099"/>
                </a:solidFill>
              </a:rPr>
            </a:br>
            <a:r>
              <a:rPr lang="en-US" sz="3200" dirty="0"/>
              <a:t>Colquitt County 2009</a:t>
            </a:r>
            <a:endParaRPr lang="en-US" sz="3200" dirty="0">
              <a:solidFill>
                <a:srgbClr val="000099"/>
              </a:solidFill>
            </a:endParaRPr>
          </a:p>
        </p:txBody>
      </p:sp>
      <p:pic>
        <p:nvPicPr>
          <p:cNvPr id="10244" name="Picture 4" descr="2009 Sept 4 Cotton Cercos Gro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1618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Foliar Symptoms of Bacterial Blight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1600205"/>
            <a:ext cx="3394472" cy="452596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43906"/>
            <a:ext cx="4996392" cy="3747294"/>
          </a:xfrm>
        </p:spPr>
      </p:pic>
    </p:spTree>
    <p:extLst>
      <p:ext uri="{BB962C8B-B14F-4D97-AF65-F5344CB8AC3E}">
        <p14:creationId xmlns:p14="http://schemas.microsoft.com/office/powerpoint/2010/main" val="97143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looks “rusty” to a corn grower</a:t>
            </a:r>
            <a:endParaRPr lang="en-US" sz="3600" dirty="0"/>
          </a:p>
        </p:txBody>
      </p:sp>
      <p:pic>
        <p:nvPicPr>
          <p:cNvPr id="65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5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8458200" cy="1143000"/>
          </a:xfrm>
        </p:spPr>
        <p:txBody>
          <a:bodyPr/>
          <a:lstStyle/>
          <a:p>
            <a:r>
              <a:rPr lang="en-US" altLang="en-US" dirty="0" smtClean="0"/>
              <a:t>Southern Corn Rust vs Eyespot</a:t>
            </a:r>
          </a:p>
        </p:txBody>
      </p:sp>
      <p:pic>
        <p:nvPicPr>
          <p:cNvPr id="50688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828800"/>
            <a:ext cx="4038600" cy="3028950"/>
          </a:xfrm>
          <a:noFill/>
        </p:spPr>
      </p:pic>
      <p:pic>
        <p:nvPicPr>
          <p:cNvPr id="506884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3989" y="1600201"/>
            <a:ext cx="2613025" cy="4525963"/>
          </a:xfrm>
          <a:noFill/>
        </p:spPr>
      </p:pic>
      <p:sp>
        <p:nvSpPr>
          <p:cNvPr id="506885" name="TextBox 1"/>
          <p:cNvSpPr txBox="1">
            <a:spLocks noChangeArrowheads="1"/>
          </p:cNvSpPr>
          <p:nvPr/>
        </p:nvSpPr>
        <p:spPr bwMode="auto">
          <a:xfrm>
            <a:off x="6019800" y="5151438"/>
            <a:ext cx="41148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The pathogen is a fungus called Aureobasidium zeae (Kabatiella zeae). It overwinters in the residue from corn, which is its only reported host.</a:t>
            </a:r>
          </a:p>
        </p:txBody>
      </p:sp>
    </p:spTree>
    <p:extLst>
      <p:ext uri="{BB962C8B-B14F-4D97-AF65-F5344CB8AC3E}">
        <p14:creationId xmlns:p14="http://schemas.microsoft.com/office/powerpoint/2010/main" val="292169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8458200" cy="1143000"/>
          </a:xfrm>
        </p:spPr>
        <p:txBody>
          <a:bodyPr/>
          <a:lstStyle/>
          <a:p>
            <a:r>
              <a:rPr lang="en-US" altLang="en-US" dirty="0" smtClean="0"/>
              <a:t>I was wrong…..</a:t>
            </a:r>
          </a:p>
        </p:txBody>
      </p:sp>
      <p:pic>
        <p:nvPicPr>
          <p:cNvPr id="50688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828800"/>
            <a:ext cx="4038600" cy="3028950"/>
          </a:xfrm>
          <a:noFill/>
        </p:spPr>
      </p:pic>
      <p:pic>
        <p:nvPicPr>
          <p:cNvPr id="506884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3989" y="1600201"/>
            <a:ext cx="2613025" cy="4525963"/>
          </a:xfrm>
          <a:noFill/>
        </p:spPr>
      </p:pic>
      <p:sp>
        <p:nvSpPr>
          <p:cNvPr id="506885" name="TextBox 1"/>
          <p:cNvSpPr txBox="1">
            <a:spLocks noChangeArrowheads="1"/>
          </p:cNvSpPr>
          <p:nvPr/>
        </p:nvSpPr>
        <p:spPr bwMode="auto">
          <a:xfrm>
            <a:off x="6019800" y="5151438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Abiotic.</a:t>
            </a:r>
          </a:p>
        </p:txBody>
      </p:sp>
    </p:spTree>
    <p:extLst>
      <p:ext uri="{BB962C8B-B14F-4D97-AF65-F5344CB8AC3E}">
        <p14:creationId xmlns:p14="http://schemas.microsoft.com/office/powerpoint/2010/main" val="189795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10606" b="12122"/>
          <a:stretch/>
        </p:blipFill>
        <p:spPr bwMode="auto">
          <a:xfrm rot="16200000">
            <a:off x="2815938" y="-135082"/>
            <a:ext cx="6310745" cy="706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694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2181226" y="3200400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Comic Sans MS" pitchFamily="66" charset="0"/>
              </a:rPr>
              <a:t>Southern Rust</a:t>
            </a: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7089776" y="3200400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Comic Sans MS" pitchFamily="66" charset="0"/>
              </a:rPr>
              <a:t>Common Rust</a:t>
            </a:r>
          </a:p>
        </p:txBody>
      </p:sp>
      <p:pic>
        <p:nvPicPr>
          <p:cNvPr id="102408" name="Picture 8" descr="common &amp; southern rust 600x1"/>
          <p:cNvPicPr>
            <a:picLocks noChangeAspect="1" noChangeArrowheads="1"/>
          </p:cNvPicPr>
          <p:nvPr/>
        </p:nvPicPr>
        <p:blipFill>
          <a:blip r:embed="rId2" cstate="print"/>
          <a:srcRect l="9091" t="21213" r="12500" b="28787"/>
          <a:stretch>
            <a:fillRect/>
          </a:stretch>
        </p:blipFill>
        <p:spPr bwMode="auto">
          <a:xfrm>
            <a:off x="3048000" y="3962400"/>
            <a:ext cx="5257800" cy="2514600"/>
          </a:xfrm>
          <a:prstGeom prst="rect">
            <a:avLst/>
          </a:prstGeom>
          <a:noFill/>
        </p:spPr>
      </p:pic>
      <p:pic>
        <p:nvPicPr>
          <p:cNvPr id="102409" name="Picture 9" descr="common &amp; southern rust 600x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81000"/>
            <a:ext cx="3352800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876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Burke County 2011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/>
              <a:t>looks like peanut leaf scorch </a:t>
            </a:r>
            <a:r>
              <a:rPr lang="en-US" sz="2800" dirty="0" err="1"/>
              <a:t>Leptosphaerulina</a:t>
            </a:r>
            <a:r>
              <a:rPr lang="en-US" sz="2800" dirty="0"/>
              <a:t> </a:t>
            </a:r>
            <a:r>
              <a:rPr lang="en-US" sz="2800" dirty="0" err="1"/>
              <a:t>crassiasca</a:t>
            </a:r>
            <a:r>
              <a:rPr lang="en-US" sz="2800" dirty="0"/>
              <a:t>, but…. </a:t>
            </a:r>
            <a:endParaRPr lang="en-US" dirty="0"/>
          </a:p>
        </p:txBody>
      </p:sp>
      <p:pic>
        <p:nvPicPr>
          <p:cNvPr id="5" name="Content Placeholder 4" descr="DSC038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348706"/>
            <a:ext cx="4038600" cy="3028950"/>
          </a:xfrm>
        </p:spPr>
      </p:pic>
      <p:pic>
        <p:nvPicPr>
          <p:cNvPr id="6" name="Content Placeholder 5" descr="DSC038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01374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</a:rPr>
              <a:t>Why correct ID is essential for control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Incorrect ID costs a grower time.</a:t>
            </a:r>
          </a:p>
          <a:p>
            <a:pPr>
              <a:buClr>
                <a:srgbClr val="000099"/>
              </a:buClr>
            </a:pPr>
            <a:endParaRPr lang="en-US" sz="1200" dirty="0"/>
          </a:p>
          <a:p>
            <a:pPr>
              <a:buClr>
                <a:srgbClr val="000099"/>
              </a:buClr>
            </a:pPr>
            <a:r>
              <a:rPr lang="en-US" dirty="0"/>
              <a:t>Incorrect ID costs a grower </a:t>
            </a:r>
            <a:r>
              <a:rPr lang="en-US" dirty="0" smtClean="0"/>
              <a:t>money.</a:t>
            </a:r>
          </a:p>
          <a:p>
            <a:pPr>
              <a:buClr>
                <a:srgbClr val="000099"/>
              </a:buClr>
            </a:pPr>
            <a:endParaRPr lang="en-US" sz="1200" dirty="0"/>
          </a:p>
          <a:p>
            <a:pPr>
              <a:buClr>
                <a:srgbClr val="000099"/>
              </a:buClr>
            </a:pPr>
            <a:r>
              <a:rPr lang="en-US" dirty="0"/>
              <a:t>Incorrect ID costs a grower </a:t>
            </a:r>
            <a:r>
              <a:rPr lang="en-US" dirty="0" smtClean="0"/>
              <a:t>yield and profit.</a:t>
            </a:r>
          </a:p>
          <a:p>
            <a:pPr>
              <a:buClr>
                <a:srgbClr val="000099"/>
              </a:buClr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dirty="0"/>
              <a:t>Incorrect ID </a:t>
            </a:r>
            <a:r>
              <a:rPr lang="en-US" dirty="0" smtClean="0"/>
              <a:t>affects trust a grower has for Extension.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4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Unknown Problem, why?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5" name="Content Placeholder 4" descr="DSC016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171575" y="2348706"/>
            <a:ext cx="4038600" cy="3028950"/>
          </a:xfrm>
        </p:spPr>
      </p:pic>
      <p:pic>
        <p:nvPicPr>
          <p:cNvPr id="6" name="Content Placeholder 5" descr="DSC016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067176" y="2348706"/>
            <a:ext cx="4038600" cy="3028950"/>
          </a:xfrm>
        </p:spPr>
      </p:pic>
      <p:pic>
        <p:nvPicPr>
          <p:cNvPr id="7" name="Picture 6" descr="DSC016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959600" y="2336801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954778"/>
            <a:ext cx="2436876" cy="82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76200"/>
            <a:ext cx="9144000" cy="2086304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Clues to ID in the field: </a:t>
            </a: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patterns </a:t>
            </a: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of infections, how to use a </a:t>
            </a: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hand </a:t>
            </a: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lens, </a:t>
            </a: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common </a:t>
            </a: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disease names</a:t>
            </a:r>
            <a:endParaRPr lang="en-US" altLang="en-US" sz="3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310352"/>
            <a:ext cx="8534400" cy="14714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Robert C. Kemerait Jr., PhD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Professor and Extension Specialist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Department of Plant Pathology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University of Georgia CAES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Follow on Twitter “bob </a:t>
            </a:r>
            <a:r>
              <a:rPr lang="en-US" altLang="en-US" sz="1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kemerait</a:t>
            </a:r>
            <a:r>
              <a:rPr lang="en-US" alt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05" y="5257801"/>
            <a:ext cx="1939156" cy="68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77924" y="2209800"/>
            <a:ext cx="8761476" cy="2971800"/>
            <a:chOff x="153924" y="2209800"/>
            <a:chExt cx="8761476" cy="2971800"/>
          </a:xfrm>
        </p:grpSpPr>
        <p:pic>
          <p:nvPicPr>
            <p:cNvPr id="231431" name="Picture 7" descr="https://scontent-a-ord.xx.fbcdn.net/hphotos-frc3/1377257_10201501976207278_22289305_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084" y="2209800"/>
              <a:ext cx="2196916" cy="294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43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124" y="2209800"/>
              <a:ext cx="2208276" cy="2944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61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209800"/>
              <a:ext cx="2209800" cy="2942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614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24" y="2237232"/>
              <a:ext cx="2208276" cy="2944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4615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10900" r="25833" b="12016"/>
          <a:stretch/>
        </p:blipFill>
        <p:spPr bwMode="auto">
          <a:xfrm>
            <a:off x="8641712" y="5184828"/>
            <a:ext cx="1569089" cy="167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8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itle 3"/>
          <p:cNvSpPr>
            <a:spLocks noGrp="1"/>
          </p:cNvSpPr>
          <p:nvPr>
            <p:ph type="title"/>
          </p:nvPr>
        </p:nvSpPr>
        <p:spPr>
          <a:xfrm>
            <a:off x="2209800" y="40488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000099"/>
                </a:solidFill>
                <a:latin typeface="Comic Sans MS" pitchFamily="66" charset="0"/>
              </a:rPr>
              <a:t>Damage from root-knot and stubby-root nematodes in Georgia</a:t>
            </a:r>
          </a:p>
        </p:txBody>
      </p:sp>
      <p:pic>
        <p:nvPicPr>
          <p:cNvPr id="30515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879600"/>
            <a:ext cx="3562350" cy="4749800"/>
          </a:xfrm>
        </p:spPr>
      </p:pic>
      <p:pic>
        <p:nvPicPr>
          <p:cNvPr id="30515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2667000"/>
            <a:ext cx="4851400" cy="3638550"/>
          </a:xfrm>
        </p:spPr>
      </p:pic>
    </p:spTree>
    <p:extLst>
      <p:ext uri="{BB962C8B-B14F-4D97-AF65-F5344CB8AC3E}">
        <p14:creationId xmlns:p14="http://schemas.microsoft.com/office/powerpoint/2010/main" val="33753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Scorch???</a:t>
            </a:r>
            <a:endParaRPr lang="en-US" dirty="0"/>
          </a:p>
        </p:txBody>
      </p:sp>
      <p:pic>
        <p:nvPicPr>
          <p:cNvPr id="5" name="Content Placeholder 4" descr="MVC-016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348706"/>
            <a:ext cx="4038600" cy="3028950"/>
          </a:xfrm>
        </p:spPr>
      </p:pic>
      <p:pic>
        <p:nvPicPr>
          <p:cNvPr id="6" name="Content Placeholder 5" descr="PART_13112041644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247741"/>
            <a:ext cx="4038600" cy="3230880"/>
          </a:xfrm>
        </p:spPr>
      </p:pic>
    </p:spTree>
    <p:extLst>
      <p:ext uri="{BB962C8B-B14F-4D97-AF65-F5344CB8AC3E}">
        <p14:creationId xmlns:p14="http://schemas.microsoft.com/office/powerpoint/2010/main" val="245401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dville 113-0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143001"/>
            <a:ext cx="6019800" cy="49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841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Why this Presentation?</a:t>
            </a:r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8686800" cy="5791200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Plant disease diagnosis/trouble-shooting calls/field visits/field diagnosis are a critical service provided by Extension agents.</a:t>
            </a:r>
          </a:p>
          <a:p>
            <a:pPr>
              <a:buClr>
                <a:srgbClr val="000099"/>
              </a:buClr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dirty="0" smtClean="0"/>
              <a:t>The ability to provide such service differentiates one Cooperative Extension service from many others.</a:t>
            </a:r>
          </a:p>
          <a:p>
            <a:pPr>
              <a:buClr>
                <a:srgbClr val="000099"/>
              </a:buClr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dirty="0" smtClean="0"/>
              <a:t>Extension Services often have many early-career agents who operate with much less “mentoring” than the past.</a:t>
            </a:r>
          </a:p>
          <a:p>
            <a:pPr>
              <a:buClr>
                <a:srgbClr val="000099"/>
              </a:buClr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dirty="0" smtClean="0"/>
              <a:t>Current crop values and costs associated with disease and nematode management put pressure on the grower and the agent. TIMELY DIAGNOSIS CAN IS CRITICAL FOR GROWERS.</a:t>
            </a:r>
          </a:p>
          <a:p>
            <a:pPr>
              <a:buClr>
                <a:srgbClr val="000099"/>
              </a:buClr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dirty="0" smtClean="0"/>
              <a:t>Most of early-career agents have limited (at best) experience in field diagnosis and field visits can be intimidating and frustrating.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0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Resources and Tools</a:t>
            </a:r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055812" y="1447800"/>
            <a:ext cx="4192588" cy="51054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Plant Disease Compendia American Phytopathological Society (APS).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Hand lens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Camera (with macro lens)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Compound microscope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Dissecting microscope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Pocket knife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78626" y="1447800"/>
            <a:ext cx="3584575" cy="51816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Ice-cooler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Shovel/spade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Hand shears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Zip-</a:t>
            </a:r>
            <a:r>
              <a:rPr lang="en-US" dirty="0" err="1" smtClean="0"/>
              <a:t>loc</a:t>
            </a:r>
            <a:r>
              <a:rPr lang="en-US" dirty="0" smtClean="0"/>
              <a:t> bags and Sharpie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Microscope slides, etc.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CLEAR SCOTCH TAPE</a:t>
            </a:r>
          </a:p>
          <a:p>
            <a:endParaRPr lang="en-US" dirty="0"/>
          </a:p>
        </p:txBody>
      </p:sp>
      <p:pic>
        <p:nvPicPr>
          <p:cNvPr id="5" name="Picture 2" descr="C:\Program Files\Microsoft Office\MEDIA\CAGCAT10\j030525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1" y="4953000"/>
            <a:ext cx="853821" cy="1371600"/>
          </a:xfrm>
          <a:prstGeom prst="rect">
            <a:avLst/>
          </a:prstGeom>
          <a:noFill/>
        </p:spPr>
      </p:pic>
      <p:sp>
        <p:nvSpPr>
          <p:cNvPr id="63489" name="Photo"/>
          <p:cNvSpPr>
            <a:spLocks noEditPoints="1" noChangeArrowheads="1"/>
          </p:cNvSpPr>
          <p:nvPr/>
        </p:nvSpPr>
        <p:spPr bwMode="auto">
          <a:xfrm>
            <a:off x="4724400" y="2293939"/>
            <a:ext cx="1477963" cy="1058862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7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Today’s Objectives</a:t>
            </a:r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8686800" cy="57912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To provide agents with the very practical fundamentals of disease diagnosis for field crops.</a:t>
            </a:r>
          </a:p>
          <a:p>
            <a:pPr>
              <a:buClr>
                <a:srgbClr val="000099"/>
              </a:buClr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dirty="0" smtClean="0"/>
              <a:t>To provide basic tools and resources for successful outcome s when you are given a disease sample.</a:t>
            </a:r>
          </a:p>
          <a:p>
            <a:pPr>
              <a:buClr>
                <a:srgbClr val="000099"/>
              </a:buClr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dirty="0" smtClean="0"/>
              <a:t>To provide agents with a specific agenda/”list of tasks” upon which to focus for successful diagnosis.</a:t>
            </a:r>
          </a:p>
          <a:p>
            <a:pPr>
              <a:buClr>
                <a:srgbClr val="000099"/>
              </a:buClr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dirty="0" smtClean="0"/>
              <a:t>To instill in agents the confidence to provide at least attempt to use your microscopic equipment.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EXTREME CAUTION!!!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066800"/>
            <a:ext cx="8686800" cy="5562600"/>
          </a:xfrm>
        </p:spPr>
        <p:txBody>
          <a:bodyPr>
            <a:normAutofit lnSpcReduction="10000"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Things </a:t>
            </a:r>
            <a:r>
              <a:rPr lang="en-US" b="1" dirty="0" smtClean="0">
                <a:solidFill>
                  <a:srgbClr val="FF0000"/>
                </a:solidFill>
              </a:rPr>
              <a:t>NEVER TO DO </a:t>
            </a:r>
            <a:r>
              <a:rPr lang="en-US" dirty="0" smtClean="0"/>
              <a:t>when talking to client: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Give answers beyond your knowledge.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Guess at an answer(unless EDUCATED guess is appropriate).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Assign blame for a problem in a direction (for example neighbor, fungicide, herbicide, nutrient deficiency) without having the facts/proof to back it up.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Dismiss importance of the problem to the grower (even if you recognize that the issue is minor).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Things </a:t>
            </a:r>
            <a:r>
              <a:rPr lang="en-US" b="1" dirty="0" smtClean="0">
                <a:solidFill>
                  <a:srgbClr val="FF0000"/>
                </a:solidFill>
              </a:rPr>
              <a:t>TO DO </a:t>
            </a:r>
            <a:r>
              <a:rPr lang="en-US" dirty="0" smtClean="0"/>
              <a:t>in conversation: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Listen closely to grower and ask as many questions as needed.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Answer what you KNOW, assure grower you can follow up on what you do not know; collect needed information.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Follow through with any promised information.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Provide appropriate “educated guesses” and identify as such.</a:t>
            </a:r>
          </a:p>
        </p:txBody>
      </p:sp>
    </p:spTree>
    <p:extLst>
      <p:ext uri="{BB962C8B-B14F-4D97-AF65-F5344CB8AC3E}">
        <p14:creationId xmlns:p14="http://schemas.microsoft.com/office/powerpoint/2010/main" val="35040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Differentiating Patterns:</a:t>
            </a:r>
            <a:b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Diseases and Nematodes versus Chemical Injury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8686800" cy="5791200"/>
          </a:xfrm>
        </p:spPr>
        <p:txBody>
          <a:bodyPr>
            <a:normAutofit lnSpcReduction="10000"/>
          </a:bodyPr>
          <a:lstStyle/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Stunting</a:t>
            </a:r>
            <a:r>
              <a:rPr lang="en-US" dirty="0" smtClean="0"/>
              <a:t>: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Can be caused by nematodes, viruses, etc. and this should be confirmed by specific symptoms, maybe soil samples.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Crop injury from herbicides, etc.- again, should be specific symptoms, e.g. distinctive damage to roots.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Yellowing/Discolored plants</a:t>
            </a:r>
            <a:r>
              <a:rPr lang="en-US" dirty="0" smtClean="0"/>
              <a:t>: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May be associate with diseases and nematodes in clustered patterns.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May be associated with general nutrition problem (general or clustered).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May be associated with chemical injury (general across field)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Poor Stand</a:t>
            </a:r>
            <a:r>
              <a:rPr lang="en-US" dirty="0" smtClean="0"/>
              <a:t>- seedling disease? Poor seed?  Look for signs.</a:t>
            </a:r>
          </a:p>
        </p:txBody>
      </p:sp>
    </p:spTree>
    <p:extLst>
      <p:ext uri="{BB962C8B-B14F-4D97-AF65-F5344CB8AC3E}">
        <p14:creationId xmlns:p14="http://schemas.microsoft.com/office/powerpoint/2010/main" val="330197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Reasonable Expectations…….</a:t>
            </a:r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86800" cy="5791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Samples collected by the grower or by the agent are handled appropriately to best preserve both the plant materials AND the signs/symptoms.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Appropriate diagnostics are conducted quickly in county office and/or the sample is sent to the plant disease diagnostic lab (Athens or Tifton).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Results are accurate as possible- “best educated guesses” and “I don’t know” are reported only after diagnostic tools are exhausted.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Diagnostic results are coupled with effective management recommendations. </a:t>
            </a:r>
          </a:p>
        </p:txBody>
      </p:sp>
    </p:spTree>
    <p:extLst>
      <p:ext uri="{BB962C8B-B14F-4D97-AF65-F5344CB8AC3E}">
        <p14:creationId xmlns:p14="http://schemas.microsoft.com/office/powerpoint/2010/main" val="350075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Unknown problem.  Why?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6" name="Content Placeholder 5" descr="BraddyCorn 02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72200" y="2511418"/>
            <a:ext cx="4038600" cy="2703526"/>
          </a:xfrm>
        </p:spPr>
      </p:pic>
      <p:pic>
        <p:nvPicPr>
          <p:cNvPr id="8" name="Content Placeholder 7" descr="BraddyCorn 0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485612" y="1600201"/>
            <a:ext cx="3029777" cy="4525963"/>
          </a:xfrm>
        </p:spPr>
      </p:pic>
    </p:spTree>
    <p:extLst>
      <p:ext uri="{BB962C8B-B14F-4D97-AF65-F5344CB8AC3E}">
        <p14:creationId xmlns:p14="http://schemas.microsoft.com/office/powerpoint/2010/main" val="5254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Things a grower may expect of you….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8686800" cy="5791200"/>
          </a:xfrm>
        </p:spPr>
        <p:txBody>
          <a:bodyPr>
            <a:normAutofit lnSpcReduction="10000"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What is it?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How did it get here? My neighbor?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How bad is it?  What kind of yield am I going to make now?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What can I do about it?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How come my fungicide/</a:t>
            </a:r>
            <a:r>
              <a:rPr lang="en-US" dirty="0" err="1" smtClean="0"/>
              <a:t>nematicide</a:t>
            </a:r>
            <a:r>
              <a:rPr lang="en-US" dirty="0" smtClean="0"/>
              <a:t> didn’t work?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I have NEVER seen this on my farm before…..</a:t>
            </a:r>
          </a:p>
        </p:txBody>
      </p:sp>
    </p:spTree>
    <p:extLst>
      <p:ext uri="{BB962C8B-B14F-4D97-AF65-F5344CB8AC3E}">
        <p14:creationId xmlns:p14="http://schemas.microsoft.com/office/powerpoint/2010/main" val="6271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Steps for Successful Diagnosis</a:t>
            </a:r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8686800" cy="57912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Collect representative samples from field.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Diseased tissue should not be completely dead as saprophytic fungi and bacteria cover up sample!!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Choose areas of sample at LEADING edges of the disease!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Form and idea of WHAT the disease is LIKELY to be if at all possible!  Familiarize yourself with what you MIGHT find.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Assess sample FIRST visually with hand lens or dissecting microscope to locate areas to sample further.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Use scotch tape or other tools to form microscope slide to look at more carefully; separate the “wheat from the chaff”.</a:t>
            </a:r>
          </a:p>
        </p:txBody>
      </p:sp>
    </p:spTree>
    <p:extLst>
      <p:ext uri="{BB962C8B-B14F-4D97-AF65-F5344CB8AC3E}">
        <p14:creationId xmlns:p14="http://schemas.microsoft.com/office/powerpoint/2010/main" val="12150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Collecting and Handling Plant and Nematode Soil Samples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838200"/>
            <a:ext cx="8686800" cy="59436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Rule No. 1</a:t>
            </a:r>
            <a:r>
              <a:rPr lang="en-US" dirty="0" smtClean="0"/>
              <a:t>: best samples for diagnosis have early stages of disease, NOT completely ravaged!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Rule No. 2</a:t>
            </a:r>
            <a:r>
              <a:rPr lang="en-US" dirty="0" smtClean="0"/>
              <a:t>:  When symptomatic plants are “clustered” in field, best to get samples from symptomatic plants near edge of area.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Rule No. 3</a:t>
            </a:r>
            <a:r>
              <a:rPr lang="en-US" dirty="0" smtClean="0"/>
              <a:t>: Remember that some foliar symptoms are actually the result of damage to roots and lower stem; carefully dig roots from soil; don’t pull them up!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Rule No. 4</a:t>
            </a:r>
            <a:r>
              <a:rPr lang="en-US" dirty="0" smtClean="0"/>
              <a:t>:  Put plant tissue in Zip-loc bag with DRY paper towel and cool immediately; place in refrigerator if available; ship to diagnostic lab quickly.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Rule No. 5</a:t>
            </a:r>
            <a:r>
              <a:rPr lang="en-US" dirty="0" smtClean="0"/>
              <a:t>:  Collect nematode samples from within root-zone of symptomatic plants, put in plastic bags and keep cool.   </a:t>
            </a:r>
          </a:p>
        </p:txBody>
      </p:sp>
    </p:spTree>
    <p:extLst>
      <p:ext uri="{BB962C8B-B14F-4D97-AF65-F5344CB8AC3E}">
        <p14:creationId xmlns:p14="http://schemas.microsoft.com/office/powerpoint/2010/main" val="36207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Realistic expectations for field diagnosis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86800" cy="5791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Clr>
                <a:srgbClr val="000099"/>
              </a:buClr>
              <a:buNone/>
            </a:pPr>
            <a:r>
              <a:rPr lang="en-US" b="1" dirty="0" smtClean="0">
                <a:solidFill>
                  <a:srgbClr val="FF0000"/>
                </a:solidFill>
              </a:rPr>
              <a:t>For all field visits: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Good description and/or photographs of symptoms.</a:t>
            </a:r>
          </a:p>
          <a:p>
            <a:pPr marL="914400" lvl="1" indent="-514350">
              <a:buClr>
                <a:srgbClr val="000099"/>
              </a:buClr>
              <a:buFont typeface="+mj-lt"/>
              <a:buAutoNum type="alphaLcPeriod"/>
            </a:pPr>
            <a:r>
              <a:rPr lang="en-US" dirty="0" smtClean="0"/>
              <a:t>Above-ground and below-ground</a:t>
            </a:r>
          </a:p>
          <a:p>
            <a:pPr marL="914400" lvl="1" indent="-514350">
              <a:buClr>
                <a:srgbClr val="000099"/>
              </a:buClr>
              <a:buFont typeface="+mj-lt"/>
              <a:buAutoNum type="alphaLcPeriod"/>
            </a:pPr>
            <a:r>
              <a:rPr lang="en-US" dirty="0" smtClean="0"/>
              <a:t>Close-up and general plant symptoms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Careful notes describing the situation (see next slide).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Notes related to the pattern in the field.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Plant samples, effectively collected, labeled, stored, and shipped.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Soil samples, properly collected, labeled, stored, and shipped.</a:t>
            </a:r>
          </a:p>
          <a:p>
            <a:pPr marL="514350" indent="-514350">
              <a:buClr>
                <a:srgbClr val="000099"/>
              </a:buClr>
              <a:buNone/>
            </a:pPr>
            <a:endParaRPr lang="en-US" dirty="0" smtClean="0"/>
          </a:p>
          <a:p>
            <a:pPr marL="514350" indent="-514350">
              <a:buClr>
                <a:srgbClr val="000099"/>
              </a:buClr>
              <a:buNone/>
            </a:pPr>
            <a:r>
              <a:rPr lang="en-US" b="1" dirty="0" smtClean="0">
                <a:solidFill>
                  <a:srgbClr val="FF0000"/>
                </a:solidFill>
              </a:rPr>
              <a:t>With experience (and proper knowledge):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Tentative (positive) diagnosis.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Recommendation for treatment.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85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Important Questions to Ask the Grower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8686800" cy="57912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When did you first start seeing symptoms?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What variety did you plant?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What is the cropping history for the field?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What pest problems have you seen in the field in other seasons?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What has been sprayed in the field?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When were sprays made and what were field conditions?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Did you take nematode samples?</a:t>
            </a:r>
          </a:p>
        </p:txBody>
      </p:sp>
    </p:spTree>
    <p:extLst>
      <p:ext uri="{BB962C8B-B14F-4D97-AF65-F5344CB8AC3E}">
        <p14:creationId xmlns:p14="http://schemas.microsoft.com/office/powerpoint/2010/main" val="39577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Realistic (as you learn) expectations for </a:t>
            </a:r>
            <a:b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disease diagnosis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86800" cy="5791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Clr>
                <a:srgbClr val="000099"/>
              </a:buClr>
              <a:buNone/>
            </a:pPr>
            <a:r>
              <a:rPr lang="en-US" b="1" dirty="0" smtClean="0">
                <a:solidFill>
                  <a:srgbClr val="FF0000"/>
                </a:solidFill>
              </a:rPr>
              <a:t>You should be able to: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Properly collect or acquire a sample.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Be able to come up with some possible ideas of what you are dealing with.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Have an idea of what to look for in the sample.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Be able to use a hand lens, a dissecting scope, and compound scope effectively.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Be able to take microscopic images and use DDDI.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Be able to recognize basic fungal structures.</a:t>
            </a:r>
          </a:p>
          <a:p>
            <a:pPr marL="514350" indent="-514350">
              <a:buClr>
                <a:srgbClr val="000099"/>
              </a:buClr>
              <a:buNone/>
            </a:pPr>
            <a:endParaRPr lang="en-US" dirty="0" smtClean="0"/>
          </a:p>
          <a:p>
            <a:pPr marL="514350" indent="-514350">
              <a:buClr>
                <a:srgbClr val="000099"/>
              </a:buClr>
              <a:buNone/>
            </a:pPr>
            <a:r>
              <a:rPr lang="en-US" b="1" dirty="0" smtClean="0">
                <a:solidFill>
                  <a:srgbClr val="FF0000"/>
                </a:solidFill>
              </a:rPr>
              <a:t>With experience (and proper knowledge):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Tentative (positive) diagnosis.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r>
              <a:rPr lang="en-US" dirty="0" smtClean="0"/>
              <a:t>Recommendation for treatment.</a:t>
            </a:r>
          </a:p>
          <a:p>
            <a:pPr marL="514350" indent="-514350">
              <a:buClr>
                <a:srgbClr val="000099"/>
              </a:buClr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666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Patterns Mean Everything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86800" cy="57912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When I make a field visit, I immediately study the patterns of the symptoms in the field. </a:t>
            </a:r>
          </a:p>
          <a:p>
            <a:pPr lvl="1"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RANDOM</a:t>
            </a:r>
            <a:r>
              <a:rPr lang="en-US" dirty="0" smtClean="0"/>
              <a:t>: no clear pattern- typical of </a:t>
            </a:r>
            <a:r>
              <a:rPr lang="en-US" dirty="0" smtClean="0">
                <a:solidFill>
                  <a:srgbClr val="000099"/>
                </a:solidFill>
              </a:rPr>
              <a:t>viral diseases </a:t>
            </a:r>
            <a:r>
              <a:rPr lang="en-US" dirty="0" smtClean="0"/>
              <a:t>and perhaps </a:t>
            </a:r>
            <a:r>
              <a:rPr lang="en-US" dirty="0" smtClean="0">
                <a:solidFill>
                  <a:srgbClr val="000099"/>
                </a:solidFill>
              </a:rPr>
              <a:t>foliar diseases</a:t>
            </a:r>
            <a:r>
              <a:rPr lang="en-US" dirty="0" smtClean="0"/>
              <a:t>.</a:t>
            </a:r>
          </a:p>
          <a:p>
            <a:pPr lvl="1"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CLUSTERED/CLUMPED</a:t>
            </a:r>
            <a:r>
              <a:rPr lang="en-US" dirty="0" smtClean="0"/>
              <a:t>:  symptoms are likely to be found in certain areas of the field more than others; good examples; e.g. </a:t>
            </a:r>
            <a:r>
              <a:rPr lang="en-US" dirty="0" smtClean="0">
                <a:solidFill>
                  <a:srgbClr val="000099"/>
                </a:solidFill>
              </a:rPr>
              <a:t>root-knot nematodes, Stemphylium leaf spot on cotton.</a:t>
            </a:r>
          </a:p>
          <a:p>
            <a:pPr lvl="1"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ROW PATTERN</a:t>
            </a:r>
            <a:r>
              <a:rPr lang="en-US" dirty="0" smtClean="0"/>
              <a:t>:  are symptoms associated with how the field was managed or sprayed?</a:t>
            </a:r>
          </a:p>
          <a:p>
            <a:pPr lvl="1"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GRADIENTS</a:t>
            </a:r>
            <a:r>
              <a:rPr lang="en-US" dirty="0" smtClean="0"/>
              <a:t>:  severity of disease/intensity of disease continues to build from one part of field to another; e.g. </a:t>
            </a:r>
            <a:r>
              <a:rPr lang="en-US" dirty="0" smtClean="0">
                <a:solidFill>
                  <a:srgbClr val="000099"/>
                </a:solidFill>
              </a:rPr>
              <a:t>Asian soybean rust.</a:t>
            </a:r>
          </a:p>
          <a:p>
            <a:pPr lvl="1"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POSITION IN THE CANOPY</a:t>
            </a:r>
            <a:r>
              <a:rPr lang="en-US" dirty="0" smtClean="0"/>
              <a:t>: e.g. leaf spots vs. spray burn.</a:t>
            </a:r>
          </a:p>
        </p:txBody>
      </p:sp>
    </p:spTree>
    <p:extLst>
      <p:ext uri="{BB962C8B-B14F-4D97-AF65-F5344CB8AC3E}">
        <p14:creationId xmlns:p14="http://schemas.microsoft.com/office/powerpoint/2010/main" val="42415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Screven County and Tomato Spotted Wilt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9280" y="2026920"/>
            <a:ext cx="5242560" cy="3931920"/>
          </a:xfrm>
        </p:spPr>
      </p:pic>
      <p:pic>
        <p:nvPicPr>
          <p:cNvPr id="317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35" y="1271384"/>
            <a:ext cx="4016965" cy="535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32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3200" b="1" dirty="0">
                <a:solidFill>
                  <a:schemeClr val="accent2"/>
                </a:solidFill>
                <a:latin typeface="Arial" charset="0"/>
              </a:rPr>
              <a:t/>
            </a:r>
            <a:br>
              <a:rPr lang="en-US" sz="3200" b="1" dirty="0">
                <a:solidFill>
                  <a:schemeClr val="accent2"/>
                </a:solidFill>
                <a:latin typeface="Arial" charset="0"/>
              </a:rPr>
            </a:br>
            <a:r>
              <a:rPr lang="en-US" sz="3200" b="1" dirty="0">
                <a:solidFill>
                  <a:schemeClr val="accent2"/>
                </a:solidFill>
                <a:latin typeface="Arial" charset="0"/>
              </a:rPr>
              <a:t>Field </a:t>
            </a:r>
            <a:r>
              <a:rPr lang="en-US" sz="3200" b="1" dirty="0">
                <a:solidFill>
                  <a:schemeClr val="accent2"/>
                </a:solidFill>
                <a:latin typeface="Arial" charset="0"/>
              </a:rPr>
              <a:t>Problems with Spotted Wilt</a:t>
            </a:r>
          </a:p>
        </p:txBody>
      </p:sp>
      <p:pic>
        <p:nvPicPr>
          <p:cNvPr id="493575" name="Picture 7" descr="Rideout rating tswv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6600" y="1885950"/>
            <a:ext cx="5867400" cy="4402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488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" b="13651"/>
          <a:stretch/>
        </p:blipFill>
        <p:spPr bwMode="auto">
          <a:xfrm>
            <a:off x="1524000" y="1659294"/>
            <a:ext cx="9144000" cy="466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Screven County</a:t>
            </a:r>
            <a:endParaRPr 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27397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NOT A DISEASE…….</a:t>
            </a:r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86800" cy="5638800"/>
          </a:xfrm>
        </p:spPr>
        <p:txBody>
          <a:bodyPr>
            <a:normAutofit lnSpcReduction="10000"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Chemical burns and injury……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Tan/buckskin centers to spots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No </a:t>
            </a:r>
            <a:r>
              <a:rPr lang="en-US" dirty="0" err="1" smtClean="0"/>
              <a:t>sporulation</a:t>
            </a:r>
            <a:r>
              <a:rPr lang="en-US" dirty="0" smtClean="0"/>
              <a:t> of TRUE pathogens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Spots may show chemical residue or odd shapes.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Environmental injuries……..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Sun-scalding…….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dirty="0" smtClean="0"/>
              <a:t>LOOK FOR PATTERNS IN THE FIELD!!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Row patterns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Drift patterns/gradients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Damage occurred at specific time/growth stage.</a:t>
            </a:r>
            <a:endParaRPr lang="en-US" dirty="0"/>
          </a:p>
        </p:txBody>
      </p:sp>
      <p:pic>
        <p:nvPicPr>
          <p:cNvPr id="1026" name="Picture 2" descr="C:\Program Files\Microsoft Office\MEDIA\CAGCAT10\j030525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5400" y="3962400"/>
            <a:ext cx="1138428" cy="1828800"/>
          </a:xfrm>
          <a:prstGeom prst="rect">
            <a:avLst/>
          </a:prstGeom>
          <a:noFill/>
        </p:spPr>
      </p:pic>
      <p:pic>
        <p:nvPicPr>
          <p:cNvPr id="1027" name="Picture 3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2762" y="1676401"/>
            <a:ext cx="1112838" cy="1133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2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  <a:latin typeface="Comic Sans MS" pitchFamily="66" charset="0"/>
              </a:rPr>
              <a:t>Soybeans… </a:t>
            </a:r>
            <a:br>
              <a:rPr lang="en-US" altLang="en-US" sz="360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altLang="en-US" sz="3600">
                <a:solidFill>
                  <a:srgbClr val="FFFF00"/>
                </a:solidFill>
                <a:latin typeface="Comic Sans MS" pitchFamily="66" charset="0"/>
              </a:rPr>
              <a:t>sum it up in a single picture…</a:t>
            </a:r>
          </a:p>
        </p:txBody>
      </p:sp>
      <p:pic>
        <p:nvPicPr>
          <p:cNvPr id="282627" name="Content Placeholder 3" descr="DSC02466[1]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5400" y="1371600"/>
            <a:ext cx="7188200" cy="5391150"/>
          </a:xfrm>
        </p:spPr>
      </p:pic>
    </p:spTree>
    <p:extLst>
      <p:ext uri="{BB962C8B-B14F-4D97-AF65-F5344CB8AC3E}">
        <p14:creationId xmlns:p14="http://schemas.microsoft.com/office/powerpoint/2010/main" val="321701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836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533400"/>
            <a:ext cx="4114800" cy="5486400"/>
          </a:xfrm>
        </p:spPr>
      </p:pic>
      <p:pic>
        <p:nvPicPr>
          <p:cNvPr id="2836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0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smtClean="0"/>
              <a:t>Tifguard vs GA-06G, 2010</a:t>
            </a:r>
          </a:p>
        </p:txBody>
      </p:sp>
      <p:pic>
        <p:nvPicPr>
          <p:cNvPr id="24579" name="Content Placeholder 3" descr="tifguard vs GA06G Rigdon 201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62200" y="1981200"/>
            <a:ext cx="7467600" cy="4495800"/>
          </a:xfrm>
        </p:spPr>
      </p:pic>
    </p:spTree>
    <p:extLst>
      <p:ext uri="{BB962C8B-B14F-4D97-AF65-F5344CB8AC3E}">
        <p14:creationId xmlns:p14="http://schemas.microsoft.com/office/powerpoint/2010/main" val="1284417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Bacterial Blight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65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87506"/>
            <a:ext cx="4038600" cy="435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97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0099"/>
                </a:solidFill>
              </a:rPr>
              <a:t>Cotton in Georgia 2021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65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7622" y="2470646"/>
            <a:ext cx="5014119" cy="376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49962" y="2470944"/>
            <a:ext cx="50165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00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Patterns…..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65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1200" y="2351863"/>
            <a:ext cx="4038600" cy="302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2200" y="2351863"/>
            <a:ext cx="4038600" cy="302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0126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8" descr="2007 Seminole Trial- telone funigate vs nonfumig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09602"/>
            <a:ext cx="494188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7" descr="2007 Aerial image2 seminole coun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9" descr="DSC018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7665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Text Box 10"/>
          <p:cNvSpPr txBox="1">
            <a:spLocks noChangeArrowheads="1"/>
          </p:cNvSpPr>
          <p:nvPr/>
        </p:nvSpPr>
        <p:spPr bwMode="auto">
          <a:xfrm>
            <a:off x="5769054" y="4648206"/>
            <a:ext cx="471154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</a:rPr>
              <a:t>Seminole County trial 2007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omic Sans MS" pitchFamily="66" charset="0"/>
              </a:rPr>
              <a:t>Southern root-knot nematode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omic Sans MS" pitchFamily="66" charset="0"/>
              </a:rPr>
              <a:t>Poncho Treated seed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omic Sans MS" pitchFamily="66" charset="0"/>
              </a:rPr>
              <a:t>Counter, 7 lb/A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omic Sans MS" pitchFamily="66" charset="0"/>
              </a:rPr>
              <a:t>Telone II, 3 gal/A + Poncho Treated Seed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Comic Sans MS" pitchFamily="66" charset="0"/>
              </a:rPr>
              <a:t>Telone II, 6 gal/A + Poncho Treated Seed</a:t>
            </a:r>
          </a:p>
        </p:txBody>
      </p:sp>
      <p:sp>
        <p:nvSpPr>
          <p:cNvPr id="183302" name="Text Box 11"/>
          <p:cNvSpPr txBox="1">
            <a:spLocks noChangeArrowheads="1"/>
          </p:cNvSpPr>
          <p:nvPr/>
        </p:nvSpPr>
        <p:spPr bwMode="auto">
          <a:xfrm>
            <a:off x="1736725" y="6030919"/>
            <a:ext cx="135806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Non-fumigated</a:t>
            </a:r>
          </a:p>
        </p:txBody>
      </p:sp>
      <p:sp>
        <p:nvSpPr>
          <p:cNvPr id="183303" name="Rectangle 12"/>
          <p:cNvSpPr>
            <a:spLocks noChangeArrowheads="1"/>
          </p:cNvSpPr>
          <p:nvPr/>
        </p:nvSpPr>
        <p:spPr bwMode="auto">
          <a:xfrm>
            <a:off x="5740400" y="4114802"/>
            <a:ext cx="135806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Non-fumigated</a:t>
            </a:r>
          </a:p>
        </p:txBody>
      </p:sp>
      <p:sp>
        <p:nvSpPr>
          <p:cNvPr id="183304" name="Text Box 13"/>
          <p:cNvSpPr txBox="1">
            <a:spLocks noChangeArrowheads="1"/>
          </p:cNvSpPr>
          <p:nvPr/>
        </p:nvSpPr>
        <p:spPr bwMode="auto">
          <a:xfrm>
            <a:off x="3232154" y="6019806"/>
            <a:ext cx="2120389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Fumigated with Telone II</a:t>
            </a:r>
          </a:p>
        </p:txBody>
      </p:sp>
      <p:sp>
        <p:nvSpPr>
          <p:cNvPr id="183305" name="Text Box 14"/>
          <p:cNvSpPr txBox="1">
            <a:spLocks noChangeArrowheads="1"/>
          </p:cNvSpPr>
          <p:nvPr/>
        </p:nvSpPr>
        <p:spPr bwMode="auto">
          <a:xfrm>
            <a:off x="8391529" y="4114802"/>
            <a:ext cx="2120389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Fumigated with Telone II</a:t>
            </a:r>
          </a:p>
        </p:txBody>
      </p:sp>
    </p:spTree>
    <p:extLst>
      <p:ext uri="{BB962C8B-B14F-4D97-AF65-F5344CB8AC3E}">
        <p14:creationId xmlns:p14="http://schemas.microsoft.com/office/powerpoint/2010/main" val="30209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Diseases you are likely to encounter in a peanut field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86800" cy="57912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C000"/>
                </a:solidFill>
              </a:rPr>
              <a:t>Tomato spotted wilt</a:t>
            </a:r>
            <a:r>
              <a:rPr lang="en-US" dirty="0" smtClean="0"/>
              <a:t>: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stunting, </a:t>
            </a:r>
            <a:r>
              <a:rPr lang="en-US" dirty="0" err="1" smtClean="0"/>
              <a:t>interveinal</a:t>
            </a:r>
            <a:r>
              <a:rPr lang="en-US" dirty="0" smtClean="0"/>
              <a:t> </a:t>
            </a:r>
            <a:r>
              <a:rPr lang="en-US" dirty="0" err="1" smtClean="0"/>
              <a:t>chlorosis</a:t>
            </a:r>
            <a:r>
              <a:rPr lang="en-US" dirty="0" smtClean="0"/>
              <a:t>, wilting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Random pattern</a:t>
            </a:r>
          </a:p>
          <a:p>
            <a:pPr>
              <a:buClr>
                <a:srgbClr val="000099"/>
              </a:buClr>
            </a:pPr>
            <a:r>
              <a:rPr lang="en-US" b="1" dirty="0" err="1" smtClean="0">
                <a:solidFill>
                  <a:srgbClr val="00B050"/>
                </a:solidFill>
              </a:rPr>
              <a:t>Aspergillus</a:t>
            </a:r>
            <a:r>
              <a:rPr lang="en-US" b="1" dirty="0" smtClean="0">
                <a:solidFill>
                  <a:srgbClr val="00B050"/>
                </a:solidFill>
              </a:rPr>
              <a:t> crown rot</a:t>
            </a:r>
            <a:r>
              <a:rPr lang="en-US" dirty="0" smtClean="0"/>
              <a:t>: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Early-season hot and dry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Seedlings wilting rapidly, shredded main stem and dark, sooty </a:t>
            </a:r>
            <a:r>
              <a:rPr lang="en-US" dirty="0" err="1" smtClean="0"/>
              <a:t>sporulation</a:t>
            </a:r>
            <a:endParaRPr lang="en-US" dirty="0" smtClean="0"/>
          </a:p>
          <a:p>
            <a:pPr lvl="1">
              <a:buClr>
                <a:srgbClr val="000099"/>
              </a:buClr>
            </a:pPr>
            <a:r>
              <a:rPr lang="en-US" dirty="0" smtClean="0"/>
              <a:t>Random in pattern</a:t>
            </a:r>
          </a:p>
          <a:p>
            <a:pPr>
              <a:buClr>
                <a:srgbClr val="000099"/>
              </a:buClr>
            </a:pPr>
            <a:r>
              <a:rPr lang="en-US" b="1" dirty="0" err="1" smtClean="0">
                <a:solidFill>
                  <a:srgbClr val="00B050"/>
                </a:solidFill>
              </a:rPr>
              <a:t>Rhizoctonia</a:t>
            </a:r>
            <a:r>
              <a:rPr lang="en-US" b="1" dirty="0" smtClean="0">
                <a:solidFill>
                  <a:srgbClr val="00B050"/>
                </a:solidFill>
              </a:rPr>
              <a:t> seedling blight</a:t>
            </a:r>
            <a:r>
              <a:rPr lang="en-US" dirty="0" smtClean="0"/>
              <a:t>: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Early-season cool and wet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Seedlings wilting, chocolate lesions on young tap root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Random pattern</a:t>
            </a:r>
          </a:p>
        </p:txBody>
      </p:sp>
    </p:spTree>
    <p:extLst>
      <p:ext uri="{BB962C8B-B14F-4D97-AF65-F5344CB8AC3E}">
        <p14:creationId xmlns:p14="http://schemas.microsoft.com/office/powerpoint/2010/main" val="282100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Diseases you are likely to encounter in a peanut field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86800" cy="57912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0099"/>
              </a:buClr>
            </a:pPr>
            <a:r>
              <a:rPr lang="en-US" b="1" dirty="0" err="1" smtClean="0">
                <a:solidFill>
                  <a:srgbClr val="FFC000"/>
                </a:solidFill>
              </a:rPr>
              <a:t>Diplodia</a:t>
            </a:r>
            <a:r>
              <a:rPr lang="en-US" b="1" dirty="0" smtClean="0">
                <a:solidFill>
                  <a:srgbClr val="FFC000"/>
                </a:solidFill>
              </a:rPr>
              <a:t> collar rot</a:t>
            </a:r>
            <a:r>
              <a:rPr lang="en-US" dirty="0" smtClean="0"/>
              <a:t>: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Early season: looks like crown rot without the “soot”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Later season: rapidly dying plants, gray limbs with tiny embedded black fruiting structures, rough to touch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Random pattern, may be associated with TSWV</a:t>
            </a:r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00B050"/>
                </a:solidFill>
              </a:rPr>
              <a:t>Stem rot (white mold)</a:t>
            </a:r>
            <a:r>
              <a:rPr lang="en-US" dirty="0" smtClean="0"/>
              <a:t>: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Early-season hot and dry make it worse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Mature plants wilt/flag- often find profuse white fungal growth in crown of plant; DAMAGE IN CROWN AND LIMBS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Later white growth may be absent, but look for shredding and presence of BB-size </a:t>
            </a:r>
            <a:r>
              <a:rPr lang="en-US" dirty="0" err="1" smtClean="0"/>
              <a:t>sclerotia</a:t>
            </a:r>
            <a:endParaRPr lang="en-US" dirty="0" smtClean="0"/>
          </a:p>
          <a:p>
            <a:pPr lvl="1">
              <a:buClr>
                <a:srgbClr val="000099"/>
              </a:buClr>
            </a:pPr>
            <a:r>
              <a:rPr lang="en-US" dirty="0" smtClean="0"/>
              <a:t>Soft, rotted pods, soil tends to adhere to the pods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Random in pattern early, but quickly forms clustered areas of damage</a:t>
            </a:r>
          </a:p>
          <a:p>
            <a:pPr>
              <a:buClr>
                <a:srgbClr val="000099"/>
              </a:buClr>
            </a:pPr>
            <a:r>
              <a:rPr lang="en-US" b="1" dirty="0" err="1" smtClean="0">
                <a:solidFill>
                  <a:srgbClr val="00B050"/>
                </a:solidFill>
              </a:rPr>
              <a:t>Rhizoctonia</a:t>
            </a:r>
            <a:r>
              <a:rPr lang="en-US" b="1" dirty="0" smtClean="0">
                <a:solidFill>
                  <a:srgbClr val="00B050"/>
                </a:solidFill>
              </a:rPr>
              <a:t> limb rot </a:t>
            </a:r>
            <a:r>
              <a:rPr lang="en-US" dirty="0" smtClean="0"/>
              <a:t>: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Ample irrigation and rainfall, warm and wet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Wilting along limbs, “target lesions” on limbs; blackened pegs</a:t>
            </a:r>
          </a:p>
        </p:txBody>
      </p:sp>
    </p:spTree>
    <p:extLst>
      <p:ext uri="{BB962C8B-B14F-4D97-AF65-F5344CB8AC3E}">
        <p14:creationId xmlns:p14="http://schemas.microsoft.com/office/powerpoint/2010/main" val="3327356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Diseases you are likely to encounter in a peanut field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86800" cy="57912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b="1" dirty="0" err="1" smtClean="0"/>
              <a:t>Clindrocladium</a:t>
            </a:r>
            <a:r>
              <a:rPr lang="en-US" b="1" dirty="0" smtClean="0"/>
              <a:t> black rot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Peanut Root-knot nematodes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Early leaf spot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Late leaf spot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Funky leaf spot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Peanut Rust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6908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Chemical Injury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65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4364" y="2405370"/>
            <a:ext cx="4918944" cy="368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61218" y="2462845"/>
            <a:ext cx="4920945" cy="368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6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Diseases you are likely to encounter in a soybean field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86800" cy="57912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b="1" dirty="0" err="1" smtClean="0"/>
              <a:t>Rhizoctonia</a:t>
            </a:r>
            <a:r>
              <a:rPr lang="en-US" b="1" dirty="0" smtClean="0"/>
              <a:t> seedling disease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Frogeye leaf spot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Cercospora leaf blight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Downy mildew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err="1" smtClean="0"/>
              <a:t>Phomopsis</a:t>
            </a:r>
            <a:r>
              <a:rPr lang="en-US" b="1" dirty="0" smtClean="0"/>
              <a:t> pod and stem blight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Anthracnose</a:t>
            </a:r>
          </a:p>
        </p:txBody>
      </p:sp>
    </p:spTree>
    <p:extLst>
      <p:ext uri="{BB962C8B-B14F-4D97-AF65-F5344CB8AC3E}">
        <p14:creationId xmlns:p14="http://schemas.microsoft.com/office/powerpoint/2010/main" val="165550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Diseases you are likely to encounter in a soybean field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86800" cy="57912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b="1" dirty="0" smtClean="0"/>
              <a:t>Asian soybean rust</a:t>
            </a:r>
          </a:p>
          <a:p>
            <a:pPr>
              <a:buClr>
                <a:srgbClr val="000099"/>
              </a:buClr>
            </a:pPr>
            <a:endParaRPr lang="en-US" b="1" smtClean="0"/>
          </a:p>
          <a:p>
            <a:pPr>
              <a:buClr>
                <a:srgbClr val="000099"/>
              </a:buClr>
            </a:pPr>
            <a:r>
              <a:rPr lang="en-US" b="1" smtClean="0"/>
              <a:t>Stem </a:t>
            </a:r>
            <a:r>
              <a:rPr lang="en-US" b="1" dirty="0" smtClean="0"/>
              <a:t>rot (white mold)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Red crown rot (CBR…)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Charcoal rot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“Sudden Death Syndrome”??????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Nematodes: root-knot, </a:t>
            </a:r>
            <a:r>
              <a:rPr lang="en-US" b="1" dirty="0" err="1" smtClean="0"/>
              <a:t>reniform</a:t>
            </a:r>
            <a:r>
              <a:rPr lang="en-US" b="1" dirty="0" smtClean="0"/>
              <a:t>, cyst??, lance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845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0099"/>
                </a:solidFill>
              </a:rPr>
              <a:t>Gramoxone</a:t>
            </a:r>
            <a:r>
              <a:rPr lang="en-US" b="1" dirty="0" smtClean="0">
                <a:solidFill>
                  <a:srgbClr val="000099"/>
                </a:solidFill>
              </a:rPr>
              <a:t>/</a:t>
            </a:r>
            <a:r>
              <a:rPr lang="en-US" b="1" dirty="0" err="1" smtClean="0">
                <a:solidFill>
                  <a:srgbClr val="000099"/>
                </a:solidFill>
              </a:rPr>
              <a:t>Paraquat</a:t>
            </a:r>
            <a:r>
              <a:rPr lang="en-US" b="1" dirty="0" smtClean="0">
                <a:solidFill>
                  <a:srgbClr val="000099"/>
                </a:solidFill>
              </a:rPr>
              <a:t> injury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/>
              <a:t>likely NOT “HOLCUS leaf spot”</a:t>
            </a:r>
            <a:endParaRPr lang="en-US" dirty="0"/>
          </a:p>
        </p:txBody>
      </p:sp>
      <p:pic>
        <p:nvPicPr>
          <p:cNvPr id="5" name="Content Placeholder 4" descr="cornspotCloseUp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515069"/>
            <a:ext cx="4038600" cy="2696224"/>
          </a:xfrm>
        </p:spPr>
      </p:pic>
      <p:pic>
        <p:nvPicPr>
          <p:cNvPr id="6" name="Content Placeholder 5" descr="cornspot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515069"/>
            <a:ext cx="4038600" cy="2696224"/>
          </a:xfrm>
        </p:spPr>
      </p:pic>
    </p:spTree>
    <p:extLst>
      <p:ext uri="{BB962C8B-B14F-4D97-AF65-F5344CB8AC3E}">
        <p14:creationId xmlns:p14="http://schemas.microsoft.com/office/powerpoint/2010/main" val="384400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VC-013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348706"/>
            <a:ext cx="4038600" cy="3028950"/>
          </a:xfrm>
        </p:spPr>
      </p:pic>
      <p:pic>
        <p:nvPicPr>
          <p:cNvPr id="6" name="Content Placeholder 5" descr="MVC-015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83765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DSC009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348706"/>
            <a:ext cx="4038600" cy="3028950"/>
          </a:xfrm>
        </p:spPr>
      </p:pic>
      <p:pic>
        <p:nvPicPr>
          <p:cNvPr id="10" name="Content Placeholder 9" descr="DSC009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5938838" y="2290764"/>
            <a:ext cx="4914900" cy="3686175"/>
          </a:xfrm>
        </p:spPr>
      </p:pic>
    </p:spTree>
    <p:extLst>
      <p:ext uri="{BB962C8B-B14F-4D97-AF65-F5344CB8AC3E}">
        <p14:creationId xmlns:p14="http://schemas.microsoft.com/office/powerpoint/2010/main" val="75193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2072</Words>
  <Application>Microsoft Office PowerPoint</Application>
  <PresentationFormat>Widescreen</PresentationFormat>
  <Paragraphs>334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Comic Sans MS</vt:lpstr>
      <vt:lpstr>Office Theme</vt:lpstr>
      <vt:lpstr>Why correct ID is essential for control recommendations</vt:lpstr>
      <vt:lpstr>Why correct ID is essential for control recommendations</vt:lpstr>
      <vt:lpstr>Unknown Problem, why?</vt:lpstr>
      <vt:lpstr>Unknown problem.  Why?</vt:lpstr>
      <vt:lpstr>NOT A DISEASE…….</vt:lpstr>
      <vt:lpstr>Chemical Injury</vt:lpstr>
      <vt:lpstr>Gramoxone/Paraquat injury likely NOT “HOLCUS leaf spot”</vt:lpstr>
      <vt:lpstr>PowerPoint Presentation</vt:lpstr>
      <vt:lpstr>PowerPoint Presentation</vt:lpstr>
      <vt:lpstr>“False white mold” vs White Mold</vt:lpstr>
      <vt:lpstr>Foliar Diseases of Cotton</vt:lpstr>
      <vt:lpstr>What is it?  Does it matter?</vt:lpstr>
      <vt:lpstr>Despair in Identifying Cotton Diseases..</vt:lpstr>
      <vt:lpstr>Target Spot on Cotton  Colquitt County 2009</vt:lpstr>
      <vt:lpstr>Stemphylium Leaf Spot on Cotton (from Attapulgus)</vt:lpstr>
      <vt:lpstr>Stemphylium leaf spot</vt:lpstr>
      <vt:lpstr>Two applications of Headline (6 fl oz/A) and 0 lb/A vs 180 lb/A potassium</vt:lpstr>
      <vt:lpstr>Stemphylium Leaf Spot on Cotton  Seminole County 2009</vt:lpstr>
      <vt:lpstr>Stemphylium Leaf Spot on Cotton  Seminole County 2009</vt:lpstr>
      <vt:lpstr>Corynespora cassiicola  Colquitt County 2009</vt:lpstr>
      <vt:lpstr>Corynespora cassiicola Colquitt County 2009</vt:lpstr>
      <vt:lpstr>Foliar Symptoms of Bacterial Blight</vt:lpstr>
      <vt:lpstr>What looks “rusty” to a corn grower</vt:lpstr>
      <vt:lpstr>Southern Corn Rust vs Eyespot</vt:lpstr>
      <vt:lpstr>I was wrong…..</vt:lpstr>
      <vt:lpstr>PowerPoint Presentation</vt:lpstr>
      <vt:lpstr>PowerPoint Presentation</vt:lpstr>
      <vt:lpstr>Burke County 2011 looks like peanut leaf scorch Leptosphaerulina crassiasca, but…. </vt:lpstr>
      <vt:lpstr>Why correct ID is essential for control recommendations</vt:lpstr>
      <vt:lpstr>Clues to ID in the field:  patterns of infections, how to use a  hand lens, common disease names</vt:lpstr>
      <vt:lpstr>Damage from root-knot and stubby-root nematodes in Georgia</vt:lpstr>
      <vt:lpstr>Leaf Scorch???</vt:lpstr>
      <vt:lpstr>PowerPoint Presentation</vt:lpstr>
      <vt:lpstr>Why this Presentation?</vt:lpstr>
      <vt:lpstr>Resources and Tools</vt:lpstr>
      <vt:lpstr>Today’s Objectives</vt:lpstr>
      <vt:lpstr>EXTREME CAUTION!!!</vt:lpstr>
      <vt:lpstr>Differentiating Patterns: Diseases and Nematodes versus Chemical Injury</vt:lpstr>
      <vt:lpstr>Reasonable Expectations…….</vt:lpstr>
      <vt:lpstr>Things a grower may expect of you….</vt:lpstr>
      <vt:lpstr>Steps for Successful Diagnosis</vt:lpstr>
      <vt:lpstr>Collecting and Handling Plant and Nematode Soil Samples</vt:lpstr>
      <vt:lpstr>Realistic expectations for field diagnosis</vt:lpstr>
      <vt:lpstr>Important Questions to Ask the Grower</vt:lpstr>
      <vt:lpstr>Realistic (as you learn) expectations for  disease diagnosis</vt:lpstr>
      <vt:lpstr>Patterns Mean Everything</vt:lpstr>
      <vt:lpstr>Screven County and Tomato Spotted Wilt</vt:lpstr>
      <vt:lpstr>  Field Problems with Spotted Wilt</vt:lpstr>
      <vt:lpstr>Screven County</vt:lpstr>
      <vt:lpstr>Soybeans…  sum it up in a single picture…</vt:lpstr>
      <vt:lpstr>PowerPoint Presentation</vt:lpstr>
      <vt:lpstr>Tifguard vs GA-06G, 2010</vt:lpstr>
      <vt:lpstr>Bacterial Blight</vt:lpstr>
      <vt:lpstr>Cotton in Georgia 2021</vt:lpstr>
      <vt:lpstr>Patterns…..</vt:lpstr>
      <vt:lpstr>PowerPoint Presentation</vt:lpstr>
      <vt:lpstr>Diseases you are likely to encounter in a peanut field</vt:lpstr>
      <vt:lpstr>Diseases you are likely to encounter in a peanut field</vt:lpstr>
      <vt:lpstr>Diseases you are likely to encounter in a peanut field</vt:lpstr>
      <vt:lpstr>Diseases you are likely to encounter in a soybean field</vt:lpstr>
      <vt:lpstr>Diseases you are likely to encounter in a soybean field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correct ID is essential for control recommendations</dc:title>
  <dc:creator>Hudson, Julia</dc:creator>
  <cp:lastModifiedBy>Hudson, Julia</cp:lastModifiedBy>
  <cp:revision>1</cp:revision>
  <dcterms:created xsi:type="dcterms:W3CDTF">2022-02-28T04:46:05Z</dcterms:created>
  <dcterms:modified xsi:type="dcterms:W3CDTF">2022-02-28T04:46:44Z</dcterms:modified>
</cp:coreProperties>
</file>